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4005" r:id="rId1"/>
  </p:sldMasterIdLst>
  <p:notesMasterIdLst>
    <p:notesMasterId r:id="rId45"/>
  </p:notesMasterIdLst>
  <p:handoutMasterIdLst>
    <p:handoutMasterId r:id="rId46"/>
  </p:handoutMasterIdLst>
  <p:sldIdLst>
    <p:sldId id="319" r:id="rId2"/>
    <p:sldId id="326" r:id="rId3"/>
    <p:sldId id="327" r:id="rId4"/>
    <p:sldId id="328" r:id="rId5"/>
    <p:sldId id="329" r:id="rId6"/>
    <p:sldId id="330" r:id="rId7"/>
    <p:sldId id="333" r:id="rId8"/>
    <p:sldId id="334" r:id="rId9"/>
    <p:sldId id="338" r:id="rId10"/>
    <p:sldId id="343" r:id="rId11"/>
    <p:sldId id="345" r:id="rId12"/>
    <p:sldId id="346" r:id="rId13"/>
    <p:sldId id="347" r:id="rId14"/>
    <p:sldId id="348" r:id="rId15"/>
    <p:sldId id="349" r:id="rId16"/>
    <p:sldId id="350" r:id="rId17"/>
    <p:sldId id="352" r:id="rId18"/>
    <p:sldId id="353" r:id="rId19"/>
    <p:sldId id="354" r:id="rId20"/>
    <p:sldId id="355" r:id="rId21"/>
    <p:sldId id="356" r:id="rId22"/>
    <p:sldId id="360" r:id="rId23"/>
    <p:sldId id="357" r:id="rId24"/>
    <p:sldId id="361" r:id="rId25"/>
    <p:sldId id="362" r:id="rId26"/>
    <p:sldId id="363" r:id="rId27"/>
    <p:sldId id="364" r:id="rId28"/>
    <p:sldId id="368" r:id="rId29"/>
    <p:sldId id="370" r:id="rId30"/>
    <p:sldId id="371" r:id="rId31"/>
    <p:sldId id="373" r:id="rId32"/>
    <p:sldId id="379" r:id="rId33"/>
    <p:sldId id="380" r:id="rId34"/>
    <p:sldId id="382" r:id="rId35"/>
    <p:sldId id="383" r:id="rId36"/>
    <p:sldId id="384" r:id="rId37"/>
    <p:sldId id="385" r:id="rId38"/>
    <p:sldId id="386" r:id="rId39"/>
    <p:sldId id="387" r:id="rId40"/>
    <p:sldId id="395" r:id="rId41"/>
    <p:sldId id="394" r:id="rId42"/>
    <p:sldId id="388" r:id="rId43"/>
    <p:sldId id="375" r:id="rId4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  <a:srgbClr val="222222"/>
    <a:srgbClr val="FFFFFF"/>
    <a:srgbClr val="18B2B6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8" autoAdjust="0"/>
    <p:restoredTop sz="94622" autoAdjust="0"/>
  </p:normalViewPr>
  <p:slideViewPr>
    <p:cSldViewPr>
      <p:cViewPr>
        <p:scale>
          <a:sx n="86" d="100"/>
          <a:sy n="86" d="100"/>
        </p:scale>
        <p:origin x="-702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922"/>
    </p:cViewPr>
  </p:sorterViewPr>
  <p:notesViewPr>
    <p:cSldViewPr>
      <p:cViewPr varScale="1">
        <p:scale>
          <a:sx n="70" d="100"/>
          <a:sy n="70" d="100"/>
        </p:scale>
        <p:origin x="-1422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01DC07D3-5F9B-4938-9BD8-1D1C358ABD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354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8D0CE1A1-67F5-460E-BFD3-0EFB9253D8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544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1F386F-44D9-4432-9689-6798FF8B1AC4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C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C9B81F-C347-4BEF-BFDF-29C42F48304A}" type="datetimeFigureOut">
              <a:rPr lang="en-US" smtClean="0"/>
              <a:pPr/>
              <a:t>9/23/2012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Database Systems, 9th Edition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404E2CB-DFB5-4403-B262-E58D1E8CA79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C9B81F-C347-4BEF-BFDF-29C42F48304A}" type="datetimeFigureOut">
              <a:rPr lang="en-US" smtClean="0"/>
              <a:pPr/>
              <a:t>9/23/2012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Database Systems, 9th Edition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C610E13-1734-476B-AF95-B669474B72D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C9B81F-C347-4BEF-BFDF-29C42F48304A}" type="datetimeFigureOut">
              <a:rPr lang="en-US" smtClean="0"/>
              <a:pPr/>
              <a:t>9/23/2012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Database Systems, 9th Edition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74738F8-C81C-4784-AB97-668E5F81574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76400"/>
            <a:ext cx="80772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4038600"/>
            <a:ext cx="80772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 dirty="0" smtClean="0">
                <a:latin typeface="+mj-lt"/>
              </a:defRPr>
            </a:lvl1pPr>
          </a:lstStyle>
          <a:p>
            <a:pPr>
              <a:defRPr/>
            </a:pPr>
            <a:r>
              <a:rPr lang="en-US"/>
              <a:t>Database Systems, 9th Edition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011AB-6F04-4363-B684-5AE0A3AAD14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z="1400" dirty="0" smtClean="0">
                <a:latin typeface="+mj-lt"/>
              </a:defRPr>
            </a:lvl1pPr>
          </a:lstStyle>
          <a:p>
            <a:pPr>
              <a:defRPr/>
            </a:pPr>
            <a:r>
              <a:rPr lang="en-US"/>
              <a:t>Database Systems, 9th Edition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C9B2B7-32FB-4370-8A33-247DC04634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C9B81F-C347-4BEF-BFDF-29C42F48304A}" type="datetimeFigureOut">
              <a:rPr lang="en-US" smtClean="0"/>
              <a:pPr/>
              <a:t>9/23/2012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Database Systems, 9</a:t>
            </a:r>
            <a:r>
              <a:rPr lang="en-US" baseline="30000" smtClean="0"/>
              <a:t>th</a:t>
            </a:r>
            <a:r>
              <a:rPr lang="en-US" smtClean="0"/>
              <a:t> Edition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8FB3011-6DDD-4B79-99F8-373065F2D8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C9B81F-C347-4BEF-BFDF-29C42F48304A}" type="datetimeFigureOut">
              <a:rPr lang="en-US" smtClean="0"/>
              <a:pPr/>
              <a:t>9/23/2012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Database Systems, 9th Edition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AFAD824-F0A5-43B9-A12F-0B8C3368CC2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C9B81F-C347-4BEF-BFDF-29C42F48304A}" type="datetimeFigureOut">
              <a:rPr lang="en-US" smtClean="0"/>
              <a:pPr/>
              <a:t>9/23/2012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Database Systems, 9th Edition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3A381A9A-6C07-4F5A-9283-631B89A6A4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C9B81F-C347-4BEF-BFDF-29C42F48304A}" type="datetimeFigureOut">
              <a:rPr lang="en-US" smtClean="0"/>
              <a:pPr/>
              <a:t>9/23/2012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Database Systems, 9th Edition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4F94FCA-FA16-4D87-9376-51DE9372DB6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C9B81F-C347-4BEF-BFDF-29C42F48304A}" type="datetimeFigureOut">
              <a:rPr lang="en-US" smtClean="0"/>
              <a:pPr/>
              <a:t>9/23/2012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Database Systems, 9th Edition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D545278-1C49-418B-96B6-4ACCC518F49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C9B81F-C347-4BEF-BFDF-29C42F48304A}" type="datetimeFigureOut">
              <a:rPr lang="en-US" smtClean="0"/>
              <a:pPr/>
              <a:t>9/23/2012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Database Systems, 9th Edition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526A59B-FDA8-4B6D-B128-613FC0A5BA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C9B81F-C347-4BEF-BFDF-29C42F48304A}" type="datetimeFigureOut">
              <a:rPr lang="en-US" smtClean="0"/>
              <a:pPr/>
              <a:t>9/23/2012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Database Systems, 9th Edition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82F8506-0E11-4306-A501-0395F86A0F7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47C9B81F-C347-4BEF-BFDF-29C42F48304A}" type="datetimeFigureOut">
              <a:rPr lang="en-US" smtClean="0"/>
              <a:pPr/>
              <a:t>9/23/2012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pPr>
              <a:defRPr/>
            </a:pPr>
            <a:r>
              <a:rPr lang="en-US" smtClean="0"/>
              <a:t>Database Systems, 9th Edition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pPr>
              <a:defRPr/>
            </a:pPr>
            <a:fld id="{0F683596-E771-4B4E-83E0-331CF08FF47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47C9B81F-C347-4BEF-BFDF-29C42F48304A}" type="datetimeFigureOut">
              <a:rPr lang="en-US" smtClean="0"/>
              <a:pPr/>
              <a:t>9/23/2012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Database Systems, 9</a:t>
            </a:r>
            <a:r>
              <a:rPr lang="en-US" baseline="30000" smtClean="0"/>
              <a:t>th</a:t>
            </a:r>
            <a:r>
              <a:rPr lang="en-US" smtClean="0"/>
              <a:t> Edition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838599F2-EBCB-427D-9435-F01AEBE788E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  <p:sldLayoutId id="2147484017" r:id="rId12"/>
    <p:sldLayoutId id="2147484018" r:id="rId13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6" descr="slideBackgroun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1026"/>
          <p:cNvSpPr>
            <a:spLocks noGrp="1" noChangeArrowheads="1"/>
          </p:cNvSpPr>
          <p:nvPr>
            <p:ph type="ctrTitle" idx="4294967295"/>
          </p:nvPr>
        </p:nvSpPr>
        <p:spPr>
          <a:xfrm>
            <a:off x="1143000" y="1447800"/>
            <a:ext cx="8001000" cy="2209800"/>
          </a:xfrm>
          <a:solidFill>
            <a:srgbClr val="660033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b="1" dirty="0" smtClean="0"/>
              <a:t>Database Systems: </a:t>
            </a:r>
            <a:br>
              <a:rPr lang="en-US" sz="4000" b="1" dirty="0" smtClean="0"/>
            </a:br>
            <a:r>
              <a:rPr lang="en-US" sz="4000" b="1" dirty="0" smtClean="0"/>
              <a:t>Design, Implementation, and Management</a:t>
            </a:r>
            <a:br>
              <a:rPr lang="en-US" sz="4000" b="1" dirty="0" smtClean="0"/>
            </a:br>
            <a:endParaRPr lang="en-US" sz="2800" b="1" dirty="0" smtClean="0"/>
          </a:p>
        </p:txBody>
      </p:sp>
      <p:sp>
        <p:nvSpPr>
          <p:cNvPr id="15364" name="Rectangle 1027"/>
          <p:cNvSpPr>
            <a:spLocks noGrp="1" noChangeArrowheads="1"/>
          </p:cNvSpPr>
          <p:nvPr>
            <p:ph type="subTitle" idx="4294967295"/>
          </p:nvPr>
        </p:nvSpPr>
        <p:spPr>
          <a:xfrm>
            <a:off x="1216025" y="4524375"/>
            <a:ext cx="7927975" cy="1462088"/>
          </a:xfrm>
          <a:solidFill>
            <a:srgbClr val="002060"/>
          </a:solidFill>
        </p:spPr>
        <p:txBody>
          <a:bodyPr/>
          <a:lstStyle/>
          <a:p>
            <a:pPr marL="0" indent="0" algn="ctr" eaLnBrk="1" hangingPunct="1">
              <a:lnSpc>
                <a:spcPct val="90000"/>
              </a:lnSpc>
              <a:buFontTx/>
              <a:buNone/>
            </a:pPr>
            <a:r>
              <a:rPr lang="en-US" sz="3400" i="1" dirty="0" smtClean="0"/>
              <a:t>Chapter 4</a:t>
            </a:r>
          </a:p>
          <a:p>
            <a:pPr marL="0" indent="0" algn="ctr" eaLnBrk="1" hangingPunct="1">
              <a:lnSpc>
                <a:spcPct val="90000"/>
              </a:lnSpc>
              <a:buFontTx/>
              <a:buNone/>
            </a:pPr>
            <a:r>
              <a:rPr lang="en-US" sz="3400" i="1" dirty="0" smtClean="0"/>
              <a:t>Entity Relationship (ER) Modeling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6" descr="Tbl04-02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3810000"/>
            <a:ext cx="725487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5" descr="Fig04-06.bm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457200"/>
            <a:ext cx="7264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2662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562EFC0-1A81-4306-97A0-F7E6746F4570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Relationships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Association between entities</a:t>
            </a:r>
          </a:p>
          <a:p>
            <a:r>
              <a:rPr lang="en-US" b="1" smtClean="0"/>
              <a:t>Participants</a:t>
            </a:r>
            <a:r>
              <a:rPr lang="en-US" smtClean="0"/>
              <a:t> are entities that participate in a relationship</a:t>
            </a:r>
          </a:p>
          <a:p>
            <a:r>
              <a:rPr lang="en-US" smtClean="0"/>
              <a:t>Relationships between entities always operate in both directions</a:t>
            </a:r>
          </a:p>
          <a:p>
            <a:r>
              <a:rPr lang="en-US" smtClean="0"/>
              <a:t>Relationship can be classified as 1:M</a:t>
            </a:r>
          </a:p>
          <a:p>
            <a:r>
              <a:rPr lang="en-US" smtClean="0"/>
              <a:t>Relationship classification is difficult to establish if only one side of the relationship is known</a:t>
            </a:r>
          </a:p>
        </p:txBody>
      </p:sp>
      <p:sp>
        <p:nvSpPr>
          <p:cNvPr id="2765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2765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5A4939D-BD92-40F8-B9CD-F88B9858E7EC}" type="slidenum">
              <a:rPr lang="en-US" smtClean="0"/>
              <a:pPr/>
              <a:t>11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Connectivity and Cardinality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Connectivity</a:t>
            </a:r>
            <a:r>
              <a:rPr lang="en-US" smtClean="0"/>
              <a:t> </a:t>
            </a:r>
          </a:p>
          <a:p>
            <a:pPr lvl="1"/>
            <a:r>
              <a:rPr lang="en-US" smtClean="0"/>
              <a:t>Describes the relationship classification</a:t>
            </a:r>
          </a:p>
          <a:p>
            <a:r>
              <a:rPr lang="en-US" b="1" smtClean="0"/>
              <a:t>Cardinality</a:t>
            </a:r>
            <a:r>
              <a:rPr lang="en-US" smtClean="0"/>
              <a:t> </a:t>
            </a:r>
          </a:p>
          <a:p>
            <a:pPr lvl="1"/>
            <a:r>
              <a:rPr lang="en-US" smtClean="0"/>
              <a:t>Expresses minimum and maximum number of entity occurrences associated with one occurrence of related entity</a:t>
            </a:r>
          </a:p>
          <a:p>
            <a:r>
              <a:rPr lang="en-US" smtClean="0"/>
              <a:t>Established by very concise statements known as business rules</a:t>
            </a:r>
          </a:p>
        </p:txBody>
      </p:sp>
      <p:sp>
        <p:nvSpPr>
          <p:cNvPr id="2867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CD40DC0-B5CB-4F43-94AC-31C4F3BF355E}" type="slidenum">
              <a:rPr lang="en-US" smtClean="0"/>
              <a:pPr/>
              <a:t>12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Fig04-07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2763" y="1219200"/>
            <a:ext cx="5456237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2970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8A15D7F-4FA1-4C0E-BB0F-A8B330ABC700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Existence Dependence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 smtClean="0"/>
              <a:t>Existence</a:t>
            </a:r>
            <a:r>
              <a:rPr lang="en-US" dirty="0" smtClean="0"/>
              <a:t> </a:t>
            </a:r>
            <a:r>
              <a:rPr lang="en-US" b="1" dirty="0" smtClean="0"/>
              <a:t>dependence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Entity exists in database only when it is associated with another related entity occurrence</a:t>
            </a:r>
          </a:p>
          <a:p>
            <a:pPr>
              <a:lnSpc>
                <a:spcPct val="90000"/>
              </a:lnSpc>
            </a:pPr>
            <a:r>
              <a:rPr lang="en-US" b="1" dirty="0" smtClean="0"/>
              <a:t>Existence</a:t>
            </a:r>
            <a:r>
              <a:rPr lang="en-US" dirty="0" smtClean="0"/>
              <a:t> </a:t>
            </a:r>
            <a:r>
              <a:rPr lang="en-US" b="1" dirty="0" smtClean="0"/>
              <a:t>independence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Entity can exist apart from one or more related entities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Sometimes such an entity is referred to as a </a:t>
            </a:r>
            <a:r>
              <a:rPr lang="en-US" b="1" u="sng" dirty="0" smtClean="0"/>
              <a:t>strong</a:t>
            </a:r>
            <a:r>
              <a:rPr lang="en-US" dirty="0" smtClean="0"/>
              <a:t> or </a:t>
            </a:r>
            <a:r>
              <a:rPr lang="en-US" b="1" u="sng" dirty="0" smtClean="0"/>
              <a:t>regular</a:t>
            </a:r>
            <a:r>
              <a:rPr lang="en-US" dirty="0" smtClean="0"/>
              <a:t> entity</a:t>
            </a:r>
          </a:p>
        </p:txBody>
      </p:sp>
      <p:sp>
        <p:nvSpPr>
          <p:cNvPr id="3072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307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83CD71C-7ADE-4423-BC67-0163D26553DC}" type="slidenum">
              <a:rPr lang="en-US" smtClean="0"/>
              <a:pPr/>
              <a:t>14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Relationship Strength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Weak</a:t>
            </a:r>
            <a:r>
              <a:rPr lang="en-US" smtClean="0"/>
              <a:t> (</a:t>
            </a:r>
            <a:r>
              <a:rPr lang="en-US" b="1" smtClean="0"/>
              <a:t>non-identifying</a:t>
            </a:r>
            <a:r>
              <a:rPr lang="en-US" smtClean="0"/>
              <a:t>) </a:t>
            </a:r>
            <a:r>
              <a:rPr lang="en-US" b="1" smtClean="0"/>
              <a:t>relationships</a:t>
            </a:r>
          </a:p>
          <a:p>
            <a:pPr lvl="1"/>
            <a:r>
              <a:rPr lang="en-US" smtClean="0"/>
              <a:t>Exists if PK of related entity does not contain PK component of parent entity</a:t>
            </a:r>
          </a:p>
          <a:p>
            <a:r>
              <a:rPr lang="en-US" b="1" smtClean="0"/>
              <a:t>Strong</a:t>
            </a:r>
            <a:r>
              <a:rPr lang="en-US" smtClean="0"/>
              <a:t> (</a:t>
            </a:r>
            <a:r>
              <a:rPr lang="en-US" b="1" smtClean="0"/>
              <a:t>identifying</a:t>
            </a:r>
            <a:r>
              <a:rPr lang="en-US" smtClean="0"/>
              <a:t>) </a:t>
            </a:r>
            <a:r>
              <a:rPr lang="en-US" b="1" smtClean="0"/>
              <a:t>relationships</a:t>
            </a:r>
          </a:p>
          <a:p>
            <a:pPr lvl="1"/>
            <a:r>
              <a:rPr lang="en-US" smtClean="0"/>
              <a:t>Exists when PK of related entity contains PK component of parent entity</a:t>
            </a:r>
          </a:p>
        </p:txBody>
      </p:sp>
      <p:sp>
        <p:nvSpPr>
          <p:cNvPr id="3174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3174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5E5AB81-257F-4098-83B7-9B2B7C2526B9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 descr="Fig04-08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457200"/>
            <a:ext cx="5867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3277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8B186C0-0877-459C-BE1D-B79099AB4298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5" name="Rectangle 4"/>
          <p:cNvSpPr/>
          <p:nvPr/>
        </p:nvSpPr>
        <p:spPr>
          <a:xfrm>
            <a:off x="990600" y="5715000"/>
            <a:ext cx="7162800" cy="6096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The Primary Key of the Class entity does not contain a component of the Primary key of the Course entity – WEAK RELATIONSHIP</a:t>
            </a:r>
            <a:endParaRPr lang="en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Fig04-09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381000"/>
            <a:ext cx="641667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EDCBCBE-C08A-4A87-B03C-F942E6C849F8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5" name="Rectangle 4"/>
          <p:cNvSpPr/>
          <p:nvPr/>
        </p:nvSpPr>
        <p:spPr>
          <a:xfrm>
            <a:off x="381000" y="5715000"/>
            <a:ext cx="8305800" cy="6096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The Primary Key of the Class entity contains a component (CRS_CODE) of the Primary key of the Course entity – STRONG RELATIONSHIP</a:t>
            </a:r>
            <a:endParaRPr lang="en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066800"/>
            <a:ext cx="7467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Weak Entities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905000"/>
            <a:ext cx="7467600" cy="3581400"/>
          </a:xfrm>
        </p:spPr>
        <p:txBody>
          <a:bodyPr/>
          <a:lstStyle/>
          <a:p>
            <a:r>
              <a:rPr lang="en-US" b="1" dirty="0" smtClean="0"/>
              <a:t>Weak</a:t>
            </a:r>
            <a:r>
              <a:rPr lang="en-US" dirty="0" smtClean="0"/>
              <a:t> </a:t>
            </a:r>
            <a:r>
              <a:rPr lang="en-US" b="1" dirty="0" smtClean="0"/>
              <a:t>entity</a:t>
            </a:r>
            <a:r>
              <a:rPr lang="en-US" dirty="0" smtClean="0"/>
              <a:t> meets two conditions</a:t>
            </a:r>
          </a:p>
          <a:p>
            <a:pPr lvl="1"/>
            <a:r>
              <a:rPr lang="en-US" dirty="0" smtClean="0"/>
              <a:t>Existence-dependent </a:t>
            </a:r>
            <a:r>
              <a:rPr lang="en-US" i="1" dirty="0" smtClean="0"/>
              <a:t>(Needs another)</a:t>
            </a:r>
          </a:p>
          <a:p>
            <a:pPr lvl="1"/>
            <a:r>
              <a:rPr lang="en-US" dirty="0" smtClean="0"/>
              <a:t>Primary key partially or totally derived from parent entity in relationship</a:t>
            </a:r>
          </a:p>
          <a:p>
            <a:r>
              <a:rPr lang="en-US" dirty="0" smtClean="0"/>
              <a:t>Database designer determines whether an entity is weak based on business rules</a:t>
            </a:r>
          </a:p>
        </p:txBody>
      </p:sp>
      <p:sp>
        <p:nvSpPr>
          <p:cNvPr id="3481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8080C4A-A062-4E68-B950-CC5246E98680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6" name="Rectangle 5"/>
          <p:cNvSpPr/>
          <p:nvPr/>
        </p:nvSpPr>
        <p:spPr>
          <a:xfrm>
            <a:off x="304800" y="5638800"/>
            <a:ext cx="8458200" cy="6096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 smtClean="0"/>
              <a:t>Do not confuse Relationship Strength with Entity strength</a:t>
            </a:r>
            <a:endParaRPr lang="en-CA" sz="2400" dirty="0"/>
          </a:p>
        </p:txBody>
      </p:sp>
      <p:sp>
        <p:nvSpPr>
          <p:cNvPr id="7" name="Rectangle 6"/>
          <p:cNvSpPr/>
          <p:nvPr/>
        </p:nvSpPr>
        <p:spPr>
          <a:xfrm>
            <a:off x="457200" y="304800"/>
            <a:ext cx="7848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 smtClean="0">
                <a:latin typeface="Monotype Corsiva" pitchFamily="66" charset="0"/>
              </a:rPr>
              <a:t>ENTITY STRENGTH</a:t>
            </a:r>
            <a:endParaRPr lang="en-CA" sz="3600" b="1" dirty="0">
              <a:latin typeface="Monotype Corsiva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4" descr="Fig04-10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28600"/>
            <a:ext cx="7732713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35844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A16CD15-67D6-4A34-A543-6B05C94F8059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5" name="Rectangle 4"/>
          <p:cNvSpPr/>
          <p:nvPr/>
        </p:nvSpPr>
        <p:spPr>
          <a:xfrm>
            <a:off x="152400" y="5943600"/>
            <a:ext cx="8839200" cy="6096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A ROW IN THE  DEPENDENT ENTITY NEEDS A CORRESPONDING ROW IN THE EMPLOYEE ENTITY OF THE SAME EMP_NUM IN ORDER FOR IT TO EXIST</a:t>
            </a:r>
            <a:endParaRPr lang="en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Entity Relationship Model (ERM)</a:t>
            </a:r>
          </a:p>
        </p:txBody>
      </p:sp>
      <p:sp>
        <p:nvSpPr>
          <p:cNvPr id="17413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ER model forms </a:t>
            </a:r>
            <a:r>
              <a:rPr lang="en-US" dirty="0" smtClean="0"/>
              <a:t>the basis of an ER diagram</a:t>
            </a:r>
          </a:p>
          <a:p>
            <a:r>
              <a:rPr lang="en-US" dirty="0" smtClean="0"/>
              <a:t>ERDs depict database’s main components:</a:t>
            </a:r>
          </a:p>
          <a:p>
            <a:pPr lvl="1"/>
            <a:r>
              <a:rPr lang="en-US" dirty="0" smtClean="0"/>
              <a:t>Entities</a:t>
            </a:r>
          </a:p>
          <a:p>
            <a:pPr lvl="1"/>
            <a:r>
              <a:rPr lang="en-US" dirty="0" smtClean="0"/>
              <a:t>Attributes</a:t>
            </a:r>
          </a:p>
          <a:p>
            <a:pPr lvl="1"/>
            <a:r>
              <a:rPr lang="en-US" dirty="0" smtClean="0"/>
              <a:t>Relationships</a:t>
            </a:r>
          </a:p>
        </p:txBody>
      </p:sp>
      <p:sp>
        <p:nvSpPr>
          <p:cNvPr id="1741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8BAB151-AC7F-4226-9D19-985AE83BA2B6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4" descr="Fig04-11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81000"/>
            <a:ext cx="769620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3686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79BD4D2-E1DA-49AB-9B34-640AED29963E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5" name="Rectangle 4"/>
          <p:cNvSpPr/>
          <p:nvPr/>
        </p:nvSpPr>
        <p:spPr>
          <a:xfrm>
            <a:off x="152400" y="5638800"/>
            <a:ext cx="8991600" cy="8382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 smtClean="0"/>
              <a:t>The dependent ENTITY is WEAK and its relationship with the EMPLOYEE entity is STRONG</a:t>
            </a:r>
            <a:endParaRPr lang="en-CA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Relationship Participation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Optional</a:t>
            </a:r>
            <a:r>
              <a:rPr lang="en-US" smtClean="0"/>
              <a:t> </a:t>
            </a:r>
            <a:r>
              <a:rPr lang="en-US" b="1" smtClean="0"/>
              <a:t>participation</a:t>
            </a:r>
          </a:p>
          <a:p>
            <a:pPr lvl="1"/>
            <a:r>
              <a:rPr lang="en-US" smtClean="0"/>
              <a:t>One entity occurrence does not require corresponding entity occurrence in particular relationship</a:t>
            </a:r>
          </a:p>
          <a:p>
            <a:r>
              <a:rPr lang="en-US" b="1" smtClean="0"/>
              <a:t>Mandatory</a:t>
            </a:r>
            <a:r>
              <a:rPr lang="en-US" smtClean="0"/>
              <a:t> </a:t>
            </a:r>
            <a:r>
              <a:rPr lang="en-US" b="1" smtClean="0"/>
              <a:t>participation</a:t>
            </a:r>
          </a:p>
          <a:p>
            <a:pPr lvl="1"/>
            <a:r>
              <a:rPr lang="en-US" smtClean="0"/>
              <a:t>One entity occurrence requires corresponding entity occurrence in particular relationship</a:t>
            </a:r>
          </a:p>
        </p:txBody>
      </p:sp>
      <p:sp>
        <p:nvSpPr>
          <p:cNvPr id="378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3789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DA2C548-72D8-46C4-98AA-4BE604A4ABDD}" type="slidenum">
              <a:rPr lang="en-US" smtClean="0"/>
              <a:pPr/>
              <a:t>21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 descr="Tbl04-03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981200"/>
            <a:ext cx="789305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3891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244CBB1-592D-48AE-B456-32864F3648FE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6" descr="Fig04-14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3352800"/>
            <a:ext cx="76771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5" descr="Fig04-13.bm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1066800"/>
            <a:ext cx="7696200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3994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51EFCE2-40C7-4E26-8356-3006FEFA208D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6" name="Rectangle 5"/>
          <p:cNvSpPr/>
          <p:nvPr/>
        </p:nvSpPr>
        <p:spPr>
          <a:xfrm>
            <a:off x="990600" y="5715000"/>
            <a:ext cx="7162800" cy="6096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On the Many Side: </a:t>
            </a:r>
            <a:r>
              <a:rPr lang="en-CA" b="1" dirty="0" smtClean="0"/>
              <a:t>0</a:t>
            </a:r>
            <a:r>
              <a:rPr lang="en-CA" dirty="0" smtClean="0"/>
              <a:t> indicates optional participation and </a:t>
            </a:r>
            <a:r>
              <a:rPr lang="en-CA" b="1" dirty="0" smtClean="0"/>
              <a:t>I</a:t>
            </a:r>
            <a:r>
              <a:rPr lang="en-CA" dirty="0" smtClean="0"/>
              <a:t> indicates mandatory participation. </a:t>
            </a:r>
            <a:endParaRPr lang="en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Relationship Degree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Indicates number of entities or participants associated with a relationship</a:t>
            </a:r>
          </a:p>
          <a:p>
            <a:pPr>
              <a:lnSpc>
                <a:spcPct val="90000"/>
              </a:lnSpc>
            </a:pPr>
            <a:r>
              <a:rPr lang="en-US" b="1" smtClean="0"/>
              <a:t>Unary</a:t>
            </a:r>
            <a:r>
              <a:rPr lang="en-US" smtClean="0"/>
              <a:t> </a:t>
            </a:r>
            <a:r>
              <a:rPr lang="en-US" b="1" smtClean="0"/>
              <a:t>relationship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Association is maintained within single entity </a:t>
            </a:r>
          </a:p>
          <a:p>
            <a:pPr>
              <a:lnSpc>
                <a:spcPct val="90000"/>
              </a:lnSpc>
            </a:pPr>
            <a:r>
              <a:rPr lang="en-US" b="1" smtClean="0"/>
              <a:t>Binary</a:t>
            </a:r>
            <a:r>
              <a:rPr lang="en-US" smtClean="0"/>
              <a:t> </a:t>
            </a:r>
            <a:r>
              <a:rPr lang="en-US" b="1" smtClean="0"/>
              <a:t>relationship</a:t>
            </a:r>
            <a:r>
              <a:rPr lang="en-US" smtClean="0"/>
              <a:t> 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Two entities are associated</a:t>
            </a:r>
          </a:p>
          <a:p>
            <a:pPr>
              <a:lnSpc>
                <a:spcPct val="90000"/>
              </a:lnSpc>
            </a:pPr>
            <a:r>
              <a:rPr lang="en-US" b="1" smtClean="0"/>
              <a:t>Ternary</a:t>
            </a:r>
            <a:r>
              <a:rPr lang="en-US" smtClean="0"/>
              <a:t> </a:t>
            </a:r>
            <a:r>
              <a:rPr lang="en-US" b="1" smtClean="0"/>
              <a:t>relationship</a:t>
            </a:r>
            <a:r>
              <a:rPr lang="en-US" smtClean="0"/>
              <a:t> 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Three entities are associated</a:t>
            </a:r>
          </a:p>
        </p:txBody>
      </p:sp>
      <p:sp>
        <p:nvSpPr>
          <p:cNvPr id="4096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4096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F1AF492-AA5C-4E21-A034-BD5E5AA14313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 descr="Fig04-15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320675"/>
            <a:ext cx="6934200" cy="577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4198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64937E3-C74E-46E1-8A55-22A716165475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 descr="Fig04-16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09601"/>
            <a:ext cx="7620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4301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632D580-4E0F-471A-A842-62141E021004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2" name="Rounded Rectangle 1"/>
          <p:cNvSpPr/>
          <p:nvPr/>
        </p:nvSpPr>
        <p:spPr>
          <a:xfrm>
            <a:off x="381000" y="5638800"/>
            <a:ext cx="8763000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1400" b="1" dirty="0" smtClean="0"/>
          </a:p>
          <a:p>
            <a:r>
              <a:rPr lang="en-CA" sz="1400" b="1" dirty="0" smtClean="0"/>
              <a:t>DOC_ID is PK in DOCTOR Entity, PAT_NUM is PK in PATIENT Entity ,DRUG_CODE is PK in DRUG Entity DOC_ID+PAT_NUM+DRUG_CODE collectively form the PK of the PRESCRIPTION Entity (Composite PK)</a:t>
            </a:r>
          </a:p>
          <a:p>
            <a:r>
              <a:rPr lang="en-CA" sz="1400" b="1" dirty="0" smtClean="0"/>
              <a:t>Each of the 3 component PK elements is also an FK since each </a:t>
            </a:r>
            <a:r>
              <a:rPr lang="en-CA" sz="1400" b="1" dirty="0" err="1" smtClean="0"/>
              <a:t>each</a:t>
            </a:r>
            <a:r>
              <a:rPr lang="en-CA" sz="1400" b="1" dirty="0" smtClean="0"/>
              <a:t> exists as a PK in the related tables</a:t>
            </a:r>
          </a:p>
          <a:p>
            <a:pPr algn="ctr"/>
            <a:r>
              <a:rPr lang="en-CA" sz="1600" b="1" i="1" dirty="0" smtClean="0">
                <a:solidFill>
                  <a:srgbClr val="00B0F0"/>
                </a:solidFill>
              </a:rPr>
              <a:t>(Each  prescription entity occurrence is uniquely identified by a combination of 3 attributes</a:t>
            </a:r>
            <a:r>
              <a:rPr lang="en-CA" sz="1600" b="1" dirty="0" smtClean="0">
                <a:solidFill>
                  <a:srgbClr val="00B0F0"/>
                </a:solidFill>
              </a:rPr>
              <a:t>)</a:t>
            </a:r>
            <a:r>
              <a:rPr lang="en-CA" sz="1400" b="1" dirty="0" smtClean="0"/>
              <a:t> </a:t>
            </a:r>
          </a:p>
          <a:p>
            <a:r>
              <a:rPr lang="en-CA" sz="1400" b="1" dirty="0" smtClean="0"/>
              <a:t> </a:t>
            </a:r>
          </a:p>
          <a:p>
            <a:endParaRPr lang="en-CA" sz="1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6" descr="Fig04-19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352800"/>
            <a:ext cx="8001000" cy="243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Recursive Relationships</a:t>
            </a:r>
          </a:p>
        </p:txBody>
      </p:sp>
      <p:sp>
        <p:nvSpPr>
          <p:cNvPr id="440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Relationship can exist between occurrences of the same entity set</a:t>
            </a:r>
          </a:p>
          <a:p>
            <a:pPr lvl="1"/>
            <a:r>
              <a:rPr lang="en-US" smtClean="0"/>
              <a:t>Naturally found within unary relationship</a:t>
            </a:r>
          </a:p>
          <a:p>
            <a:endParaRPr lang="en-US" smtClean="0"/>
          </a:p>
        </p:txBody>
      </p:sp>
      <p:sp>
        <p:nvSpPr>
          <p:cNvPr id="4403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4403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C53CE8-0984-4276-A15B-F57589C9DF48}" type="slidenum">
              <a:rPr lang="en-US" smtClean="0"/>
              <a:pPr/>
              <a:t>27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Fig04-20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143000"/>
            <a:ext cx="777240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4506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62817ED-D1D3-4910-B385-EF3E3AB87E50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2" name="Rectangle 1"/>
          <p:cNvSpPr/>
          <p:nvPr/>
        </p:nvSpPr>
        <p:spPr>
          <a:xfrm>
            <a:off x="685800" y="5410200"/>
            <a:ext cx="77724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COMPONENT Entity has 2 attributes, both of which are taken from the PK of the PART Entity  - Recursive relationship.</a:t>
            </a:r>
          </a:p>
          <a:p>
            <a:endParaRPr lang="en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4608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BA9E99B-3021-4534-8554-CB220B726F08}" type="slidenum">
              <a:rPr lang="en-US" smtClean="0"/>
              <a:pPr/>
              <a:t>29</a:t>
            </a:fld>
            <a:endParaRPr lang="en-US" smtClean="0"/>
          </a:p>
        </p:txBody>
      </p:sp>
      <p:pic>
        <p:nvPicPr>
          <p:cNvPr id="46084" name="Picture 4" descr="Fig04-22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166" y="2438400"/>
            <a:ext cx="822642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ounded Rectangle 1"/>
          <p:cNvSpPr/>
          <p:nvPr/>
        </p:nvSpPr>
        <p:spPr>
          <a:xfrm>
            <a:off x="1295400" y="838200"/>
            <a:ext cx="6629400" cy="1295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2400" dirty="0" smtClean="0"/>
              <a:t>An  Employee has one manager. </a:t>
            </a:r>
          </a:p>
          <a:p>
            <a:r>
              <a:rPr lang="en-CA" sz="2400" dirty="0" smtClean="0"/>
              <a:t>A manager may manage one or more employees. </a:t>
            </a:r>
          </a:p>
          <a:p>
            <a:r>
              <a:rPr lang="en-CA" sz="2400" dirty="0" smtClean="0"/>
              <a:t>A manager is also an employee</a:t>
            </a:r>
            <a:endParaRPr lang="en-CA" sz="2400" dirty="0"/>
          </a:p>
        </p:txBody>
      </p:sp>
      <p:sp>
        <p:nvSpPr>
          <p:cNvPr id="3" name="Rectangle 2"/>
          <p:cNvSpPr/>
          <p:nvPr/>
        </p:nvSpPr>
        <p:spPr>
          <a:xfrm>
            <a:off x="435166" y="5791200"/>
            <a:ext cx="8632634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EMP_CODE is PK, EMP_MANAGER is an FK but references the PK of the same table!</a:t>
            </a:r>
            <a:endParaRPr lang="en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Entities</a:t>
            </a:r>
          </a:p>
        </p:txBody>
      </p:sp>
      <p:sp>
        <p:nvSpPr>
          <p:cNvPr id="18437" name="Rectangle 102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Refers to entity set and not to single entity occurrence</a:t>
            </a:r>
          </a:p>
          <a:p>
            <a:r>
              <a:rPr lang="en-US" smtClean="0"/>
              <a:t>Corresponds to table and not to row in relational environment</a:t>
            </a:r>
          </a:p>
          <a:p>
            <a:r>
              <a:rPr lang="en-US" smtClean="0"/>
              <a:t>In Chen and Crow’s Foot models, entity is represented by rectangle with entity’s name</a:t>
            </a:r>
          </a:p>
          <a:p>
            <a:r>
              <a:rPr lang="en-US" smtClean="0"/>
              <a:t>Entity name, a noun, written in capital letters</a:t>
            </a:r>
          </a:p>
        </p:txBody>
      </p:sp>
      <p:sp>
        <p:nvSpPr>
          <p:cNvPr id="1843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16B85FC-36B7-44B1-82AC-194FCD9D53A0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Associative (Composite) Entities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Also known as bridge entities</a:t>
            </a:r>
          </a:p>
          <a:p>
            <a:r>
              <a:rPr lang="en-US" smtClean="0"/>
              <a:t>Used to implement M:N relationships</a:t>
            </a:r>
          </a:p>
          <a:p>
            <a:r>
              <a:rPr lang="en-US" smtClean="0"/>
              <a:t>Composed of primary keys of each of the entities to be connected</a:t>
            </a:r>
          </a:p>
          <a:p>
            <a:r>
              <a:rPr lang="en-US" smtClean="0"/>
              <a:t>May also contain additional attributes that play no role in connective process</a:t>
            </a:r>
          </a:p>
        </p:txBody>
      </p:sp>
      <p:sp>
        <p:nvSpPr>
          <p:cNvPr id="4710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4710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7BD34A5-1799-41A4-9B8A-E0A865FFD151}" type="slidenum">
              <a:rPr lang="en-US" smtClean="0"/>
              <a:pPr/>
              <a:t>30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6" descr="Fig04-25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810000"/>
            <a:ext cx="807878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5" descr="Fig04-24.bm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914400"/>
            <a:ext cx="8051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49157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C3DFC2C-A55C-4B57-A327-37BEEFF78B27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6" name="Rounded Rectangle 5"/>
          <p:cNvSpPr/>
          <p:nvPr/>
        </p:nvSpPr>
        <p:spPr>
          <a:xfrm>
            <a:off x="2971800" y="381000"/>
            <a:ext cx="3048000" cy="457200"/>
          </a:xfrm>
          <a:prstGeom prst="roundRect">
            <a:avLst/>
          </a:prstGeom>
          <a:solidFill>
            <a:srgbClr val="6600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Many to Many</a:t>
            </a:r>
            <a:endParaRPr lang="en-CA" dirty="0"/>
          </a:p>
        </p:txBody>
      </p:sp>
      <p:sp>
        <p:nvSpPr>
          <p:cNvPr id="8" name="Rounded Rectangle 7"/>
          <p:cNvSpPr/>
          <p:nvPr/>
        </p:nvSpPr>
        <p:spPr>
          <a:xfrm>
            <a:off x="2590800" y="3200400"/>
            <a:ext cx="3581400" cy="45720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Conversion  to One to Many</a:t>
            </a:r>
            <a:endParaRPr lang="en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4" descr="Fig04-26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1930" y="2057400"/>
            <a:ext cx="77724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51204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CF0BB35-2E26-4B4D-B605-B5CD954BB958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5" name="Oval 4"/>
          <p:cNvSpPr/>
          <p:nvPr/>
        </p:nvSpPr>
        <p:spPr>
          <a:xfrm>
            <a:off x="1371600" y="838200"/>
            <a:ext cx="64008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800" b="1" dirty="0" smtClean="0"/>
              <a:t>O</a:t>
            </a:r>
            <a:r>
              <a:rPr lang="en-CA" sz="3200" dirty="0" smtClean="0"/>
              <a:t> refers to  Optionality</a:t>
            </a:r>
            <a:endParaRPr lang="en-CA" sz="3200" dirty="0"/>
          </a:p>
        </p:txBody>
      </p:sp>
      <p:sp>
        <p:nvSpPr>
          <p:cNvPr id="2" name="Rectangle 1"/>
          <p:cNvSpPr/>
          <p:nvPr/>
        </p:nvSpPr>
        <p:spPr>
          <a:xfrm>
            <a:off x="457200" y="6019800"/>
            <a:ext cx="8534400" cy="6858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 smtClean="0"/>
              <a:t>Please refer to the text for a fuller discussion of this and the following diagrams</a:t>
            </a:r>
            <a:endParaRPr lang="en-CA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6" descr="Fig04-28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429000"/>
            <a:ext cx="7848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7" name="Picture 5" descr="Fig04-27.bm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609600"/>
            <a:ext cx="78613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8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52229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19080A6-B486-4018-938C-5263438A8E3C}" type="slidenum">
              <a:rPr lang="en-US" smtClean="0"/>
              <a:pPr/>
              <a:t>33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4" descr="Fig04-29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76400"/>
            <a:ext cx="7772400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1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5325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AC635D9-EAB9-4FED-A28D-831BA154D66B}" type="slidenum">
              <a:rPr lang="en-US" smtClean="0"/>
              <a:pPr/>
              <a:t>34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4" descr="Fig04-30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76400"/>
            <a:ext cx="7772400" cy="273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5427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AC6012E-F1E6-4A66-B5E5-2A39A8345386}" type="slidenum">
              <a:rPr lang="en-US" smtClean="0"/>
              <a:pPr/>
              <a:t>35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4" descr="Fig04-31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828800"/>
            <a:ext cx="8024813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29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5530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6F9EB64-EDC8-4041-81A3-5FF8FFD5CA6A}" type="slidenum">
              <a:rPr lang="en-US" smtClean="0"/>
              <a:pPr/>
              <a:t>36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4" descr="Fig04-32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905000"/>
            <a:ext cx="75438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56324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97F321-9954-4EB9-A91C-A084C13CEDC1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2" name="Rectangle 1"/>
          <p:cNvSpPr/>
          <p:nvPr/>
        </p:nvSpPr>
        <p:spPr>
          <a:xfrm>
            <a:off x="762000" y="4953000"/>
            <a:ext cx="76200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smtClean="0"/>
              <a:t>A student may not yet be assigned to a department – hence the O on the department side. A department may exist but no students have yet been registered – hence the O on the student side</a:t>
            </a:r>
            <a:endParaRPr lang="en-CA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4" descr="Fig04-33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52600"/>
            <a:ext cx="7772400" cy="290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5734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F9CAC74-1F63-407A-A168-EC44015AFFD7}" type="slidenum">
              <a:rPr lang="en-US" smtClean="0"/>
              <a:pPr/>
              <a:t>38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 descr="Fig04-34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286000"/>
            <a:ext cx="7696200" cy="199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58372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4620607-7753-4660-AB0F-D0310E95A83E}" type="slidenum">
              <a:rPr lang="en-US" smtClean="0"/>
              <a:pPr/>
              <a:t>39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Attributes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Characteristics of entities</a:t>
            </a:r>
          </a:p>
          <a:p>
            <a:r>
              <a:rPr lang="en-US" dirty="0" smtClean="0"/>
              <a:t>Chen notation: attributes represented by ovals connected to entity rectangle with a line</a:t>
            </a:r>
          </a:p>
          <a:p>
            <a:pPr lvl="1"/>
            <a:r>
              <a:rPr lang="en-US" dirty="0" smtClean="0"/>
              <a:t>Each oval contains the name of attribute it represents</a:t>
            </a:r>
          </a:p>
          <a:p>
            <a:r>
              <a:rPr lang="en-US" dirty="0" smtClean="0"/>
              <a:t>Crow’s Foot notation: attributes written in attribute box below entity rectangle</a:t>
            </a:r>
          </a:p>
        </p:txBody>
      </p:sp>
      <p:sp>
        <p:nvSpPr>
          <p:cNvPr id="1945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70CF17E-1983-4965-97F8-44F72CD1B80F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Database Systems, 9th Edition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26A59B-FDA8-4B6D-B128-613FC0A5BADE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1168"/>
            <a:ext cx="5524500" cy="6590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4154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4" descr="Fig04-37.bmp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457200"/>
            <a:ext cx="64420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6144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DC56C4E-E5B7-42CC-BB59-62E2E8E70F2F}" type="slidenum">
              <a:rPr lang="en-US" smtClean="0"/>
              <a:pPr/>
              <a:t>41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4" descr="Tbl04-04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600200"/>
            <a:ext cx="780415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59396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8669CF3-738B-4AFE-91C7-EC0E5FDF92EA}" type="slidenum">
              <a:rPr lang="en-US" smtClean="0"/>
              <a:pPr/>
              <a:t>42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512064"/>
            <a:ext cx="7772400" cy="707136"/>
          </a:xfrm>
          <a:solidFill>
            <a:srgbClr val="660033"/>
          </a:solidFill>
        </p:spPr>
        <p:txBody>
          <a:bodyPr/>
          <a:lstStyle/>
          <a:p>
            <a:r>
              <a:rPr lang="en-US" sz="3200" dirty="0" smtClean="0"/>
              <a:t>Summary: Developing an ER Diagram</a:t>
            </a:r>
          </a:p>
        </p:txBody>
      </p:sp>
      <p:sp>
        <p:nvSpPr>
          <p:cNvPr id="5018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76400"/>
            <a:ext cx="78486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Database design is an iterative process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Identify business rules based on description of operations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Identify main entities and relationships from business rules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Develop initial ERD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Identify attributes and primary keys that adequately describe entities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Revise and review ERD</a:t>
            </a:r>
          </a:p>
        </p:txBody>
      </p:sp>
      <p:sp>
        <p:nvSpPr>
          <p:cNvPr id="5017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5017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51B7224-3543-4699-B3EA-A5D02C76FB60}" type="slidenum">
              <a:rPr lang="en-US" smtClean="0"/>
              <a:pPr/>
              <a:t>43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20483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8AA471E-5964-45CC-B9F7-19C01D06966A}" type="slidenum">
              <a:rPr lang="en-US" smtClean="0"/>
              <a:pPr/>
              <a:t>5</a:t>
            </a:fld>
            <a:endParaRPr lang="en-US" smtClean="0"/>
          </a:p>
        </p:txBody>
      </p:sp>
      <p:pic>
        <p:nvPicPr>
          <p:cNvPr id="20484" name="Picture 4" descr="Fig04-01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752600"/>
            <a:ext cx="7924800" cy="317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33400" y="228600"/>
            <a:ext cx="8001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 smtClean="0">
                <a:latin typeface="Monotype Corsiva" pitchFamily="66" charset="0"/>
              </a:rPr>
              <a:t>The Representation of Attributes in Chen and Crow’s Foot</a:t>
            </a:r>
            <a:endParaRPr lang="en-CA" sz="2800" dirty="0">
              <a:latin typeface="Monotype Corsiva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Attributes (cont’d.)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Required attribute</a:t>
            </a:r>
            <a:r>
              <a:rPr lang="en-US" dirty="0" smtClean="0"/>
              <a:t>: must have a value</a:t>
            </a:r>
          </a:p>
          <a:p>
            <a:r>
              <a:rPr lang="en-US" b="1" dirty="0" smtClean="0"/>
              <a:t>Optional attribute</a:t>
            </a:r>
            <a:r>
              <a:rPr lang="en-US" dirty="0" smtClean="0"/>
              <a:t>: may be left empty</a:t>
            </a:r>
          </a:p>
          <a:p>
            <a:r>
              <a:rPr lang="en-US" b="1" dirty="0" smtClean="0"/>
              <a:t>Domain</a:t>
            </a:r>
            <a:r>
              <a:rPr lang="en-US" dirty="0" smtClean="0"/>
              <a:t>: set of possible values for an attribute</a:t>
            </a:r>
          </a:p>
          <a:p>
            <a:pPr lvl="1"/>
            <a:r>
              <a:rPr lang="en-US" dirty="0" smtClean="0"/>
              <a:t>Attributes may share a domain</a:t>
            </a:r>
          </a:p>
          <a:p>
            <a:r>
              <a:rPr lang="en-US" b="1" dirty="0" smtClean="0"/>
              <a:t>Primary Keys</a:t>
            </a:r>
          </a:p>
          <a:p>
            <a:r>
              <a:rPr lang="en-US" dirty="0" smtClean="0"/>
              <a:t>One or more attributes that uniquely identify each entity instance – may be single or composite</a:t>
            </a:r>
          </a:p>
          <a:p>
            <a:pPr lvl="1"/>
            <a:endParaRPr lang="en-US" dirty="0" smtClean="0"/>
          </a:p>
        </p:txBody>
      </p:sp>
      <p:sp>
        <p:nvSpPr>
          <p:cNvPr id="2150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2150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FD04024-A226-4462-AE27-08C967F05899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22531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EE2E7C3-D1AF-47F2-83F7-79267B9AB969}" type="slidenum">
              <a:rPr lang="en-US" smtClean="0"/>
              <a:pPr/>
              <a:t>7</a:t>
            </a:fld>
            <a:endParaRPr lang="en-US" smtClean="0"/>
          </a:p>
        </p:txBody>
      </p:sp>
      <p:pic>
        <p:nvPicPr>
          <p:cNvPr id="22532" name="Picture 4" descr="Fig04-02.bmp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524000"/>
            <a:ext cx="778827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Attributes (cont’d.)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295400"/>
            <a:ext cx="7772400" cy="5060160"/>
          </a:xfrm>
        </p:spPr>
        <p:txBody>
          <a:bodyPr>
            <a:normAutofit/>
          </a:bodyPr>
          <a:lstStyle/>
          <a:p>
            <a:r>
              <a:rPr lang="en-US" b="1" dirty="0" smtClean="0"/>
              <a:t>Composite attribute</a:t>
            </a:r>
            <a:r>
              <a:rPr lang="en-US" dirty="0" smtClean="0"/>
              <a:t> can be subdivided</a:t>
            </a:r>
          </a:p>
          <a:p>
            <a:endParaRPr lang="en-US" dirty="0" smtClean="0"/>
          </a:p>
          <a:p>
            <a:r>
              <a:rPr lang="en-US" b="1" dirty="0" smtClean="0"/>
              <a:t>Simple attribute</a:t>
            </a:r>
            <a:r>
              <a:rPr lang="en-US" dirty="0" smtClean="0"/>
              <a:t> cannot be subdivided</a:t>
            </a:r>
          </a:p>
          <a:p>
            <a:endParaRPr lang="en-US" dirty="0" smtClean="0"/>
          </a:p>
          <a:p>
            <a:r>
              <a:rPr lang="en-US" b="1" dirty="0" smtClean="0"/>
              <a:t>Single-value attribute</a:t>
            </a:r>
            <a:r>
              <a:rPr lang="en-US" dirty="0" smtClean="0"/>
              <a:t> can have only a single value (e.g.  Color </a:t>
            </a:r>
            <a:r>
              <a:rPr lang="en-US" dirty="0" err="1" smtClean="0"/>
              <a:t>attribute:‘red</a:t>
            </a:r>
            <a:r>
              <a:rPr lang="en-US" dirty="0" smtClean="0"/>
              <a:t>’)</a:t>
            </a:r>
          </a:p>
          <a:p>
            <a:endParaRPr lang="en-US" dirty="0" smtClean="0"/>
          </a:p>
          <a:p>
            <a:r>
              <a:rPr lang="en-US" b="1" dirty="0" smtClean="0"/>
              <a:t>Multivalued attributes</a:t>
            </a:r>
            <a:r>
              <a:rPr lang="en-US" dirty="0" smtClean="0"/>
              <a:t> can have many </a:t>
            </a:r>
            <a:r>
              <a:rPr lang="en-US" dirty="0"/>
              <a:t>values (e.g.  Color </a:t>
            </a:r>
            <a:r>
              <a:rPr lang="en-US" dirty="0" err="1"/>
              <a:t>attribute:‘</a:t>
            </a:r>
            <a:r>
              <a:rPr lang="en-US" dirty="0" err="1" smtClean="0"/>
              <a:t>red</a:t>
            </a:r>
            <a:r>
              <a:rPr lang="en-US" dirty="0" smtClean="0"/>
              <a:t>/white’)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2355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1ACA973-462E-4F34-8CD7-6FC3DCD3116E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Attributes (cont’d.)</a:t>
            </a:r>
          </a:p>
        </p:txBody>
      </p:sp>
      <p:sp>
        <p:nvSpPr>
          <p:cNvPr id="25605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Multivalued attributes should not be implemented</a:t>
            </a:r>
          </a:p>
          <a:p>
            <a:pPr lvl="1"/>
            <a:r>
              <a:rPr lang="en-US" dirty="0" smtClean="0"/>
              <a:t>Create several new attributes for each of the original multivalued attributes’ components</a:t>
            </a:r>
          </a:p>
          <a:p>
            <a:r>
              <a:rPr lang="en-US" i="1" dirty="0" smtClean="0"/>
              <a:t>     (e.g. Color1 and color2)</a:t>
            </a:r>
          </a:p>
          <a:p>
            <a:endParaRPr lang="en-US" i="1" dirty="0" smtClean="0"/>
          </a:p>
          <a:p>
            <a:r>
              <a:rPr lang="en-US" b="1" dirty="0" smtClean="0"/>
              <a:t>Derived</a:t>
            </a:r>
            <a:r>
              <a:rPr lang="en-US" dirty="0" smtClean="0"/>
              <a:t> </a:t>
            </a:r>
            <a:r>
              <a:rPr lang="en-US" b="1" dirty="0" smtClean="0"/>
              <a:t>attribute</a:t>
            </a:r>
            <a:r>
              <a:rPr lang="en-US" dirty="0" smtClean="0"/>
              <a:t>: value may be calculated from other attributes</a:t>
            </a:r>
          </a:p>
          <a:p>
            <a:pPr lvl="1"/>
            <a:r>
              <a:rPr lang="en-US" dirty="0" smtClean="0"/>
              <a:t>Need not be physically stored within database</a:t>
            </a:r>
          </a:p>
          <a:p>
            <a:endParaRPr lang="en-US" sz="2500" dirty="0" smtClean="0"/>
          </a:p>
        </p:txBody>
      </p:sp>
      <p:sp>
        <p:nvSpPr>
          <p:cNvPr id="2560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ＭＳ Ｐゴシック" charset="-128"/>
              </a:rPr>
              <a:t>Database Systems, 9th Edition</a:t>
            </a:r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FA82289-AEED-4692-858A-B2DEF32357EF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0</TotalTime>
  <Words>1181</Words>
  <Application>Microsoft Office PowerPoint</Application>
  <PresentationFormat>On-screen Show (4:3)</PresentationFormat>
  <Paragraphs>206</Paragraphs>
  <Slides>43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Metro</vt:lpstr>
      <vt:lpstr>Database Systems:  Design, Implementation, and Management </vt:lpstr>
      <vt:lpstr>The Entity Relationship Model (ERM)</vt:lpstr>
      <vt:lpstr>Entities</vt:lpstr>
      <vt:lpstr>Attributes</vt:lpstr>
      <vt:lpstr>PowerPoint Presentation</vt:lpstr>
      <vt:lpstr>Attributes (cont’d.)</vt:lpstr>
      <vt:lpstr>PowerPoint Presentation</vt:lpstr>
      <vt:lpstr>Attributes (cont’d.)</vt:lpstr>
      <vt:lpstr>Attributes (cont’d.)</vt:lpstr>
      <vt:lpstr>PowerPoint Presentation</vt:lpstr>
      <vt:lpstr>Relationships</vt:lpstr>
      <vt:lpstr>Connectivity and Cardinality</vt:lpstr>
      <vt:lpstr>PowerPoint Presentation</vt:lpstr>
      <vt:lpstr>Existence Dependence</vt:lpstr>
      <vt:lpstr>Relationship Strength</vt:lpstr>
      <vt:lpstr>PowerPoint Presentation</vt:lpstr>
      <vt:lpstr>PowerPoint Presentation</vt:lpstr>
      <vt:lpstr>Weak Entities</vt:lpstr>
      <vt:lpstr>PowerPoint Presentation</vt:lpstr>
      <vt:lpstr>PowerPoint Presentation</vt:lpstr>
      <vt:lpstr>Relationship Participation</vt:lpstr>
      <vt:lpstr>PowerPoint Presentation</vt:lpstr>
      <vt:lpstr>PowerPoint Presentation</vt:lpstr>
      <vt:lpstr>Relationship Degree</vt:lpstr>
      <vt:lpstr>PowerPoint Presentation</vt:lpstr>
      <vt:lpstr>PowerPoint Presentation</vt:lpstr>
      <vt:lpstr>Recursive Relationships</vt:lpstr>
      <vt:lpstr>PowerPoint Presentation</vt:lpstr>
      <vt:lpstr>PowerPoint Presentation</vt:lpstr>
      <vt:lpstr>Associative (Composite) Entities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Summary: Developing an ER Diagram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creator/>
  <cp:lastModifiedBy/>
  <cp:revision>420</cp:revision>
  <dcterms:created xsi:type="dcterms:W3CDTF">2009-10-31T16:00:02Z</dcterms:created>
  <dcterms:modified xsi:type="dcterms:W3CDTF">2012-09-24T03:34:09Z</dcterms:modified>
</cp:coreProperties>
</file>